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7B64F9D-F24D-4B55-A673-74AD67C9D349}">
  <a:tblStyle styleId="{B7B64F9D-F24D-4B55-A673-74AD67C9D3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8E277BA-2938-4170-A8A0-C39F753934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and Im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idx="1" type="body"/>
          </p:nvPr>
        </p:nvSpPr>
        <p:spPr>
          <a:xfrm>
            <a:off x="669056" y="2111808"/>
            <a:ext cx="5081255" cy="417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har char="●"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2724" lvl="1" marL="83817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2" type="body"/>
          </p:nvPr>
        </p:nvSpPr>
        <p:spPr>
          <a:xfrm>
            <a:off x="6230103" y="950130"/>
            <a:ext cx="5974079" cy="5907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457189" lvl="0" marL="457189" marR="0" rtl="0" algn="ctr">
              <a:spcBef>
                <a:spcPts val="800"/>
              </a:spcBef>
              <a:spcAft>
                <a:spcPts val="0"/>
              </a:spcAft>
              <a:buChar char="●"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○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3" type="body"/>
          </p:nvPr>
        </p:nvSpPr>
        <p:spPr>
          <a:xfrm>
            <a:off x="8235615" y="305318"/>
            <a:ext cx="3654320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har char="●"/>
              <a:defRPr b="1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Courier New"/>
              <a:buChar char="●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idx="2" type="pic"/>
          </p:nvPr>
        </p:nvSpPr>
        <p:spPr>
          <a:xfrm>
            <a:off x="-12191" y="0"/>
            <a:ext cx="1220419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457189" lvl="0" marL="457189" marR="0" rtl="0" algn="l">
              <a:spcBef>
                <a:spcPts val="64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2724" lvl="1" marL="838179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03669" y="2043258"/>
            <a:ext cx="4849681" cy="2415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har char="●"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2724" lvl="1" marL="838179" marR="0" rtl="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3" type="body"/>
          </p:nvPr>
        </p:nvSpPr>
        <p:spPr>
          <a:xfrm>
            <a:off x="302684" y="4958530"/>
            <a:ext cx="2377544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457189" lvl="0" marL="457189" marR="0" rtl="0" algn="l">
              <a:spcBef>
                <a:spcPts val="0"/>
              </a:spcBef>
              <a:spcAft>
                <a:spcPts val="0"/>
              </a:spcAft>
              <a:buChar char="●"/>
              <a:defRPr b="0" i="0" sz="13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Section Title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12204700" cy="687705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11087100" y="389467"/>
            <a:ext cx="18473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92851" y="317500"/>
            <a:ext cx="2252133" cy="3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/>
          <p:nvPr>
            <p:ph idx="1" type="body"/>
          </p:nvPr>
        </p:nvSpPr>
        <p:spPr>
          <a:xfrm>
            <a:off x="0" y="0"/>
            <a:ext cx="5974079" cy="6875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457189" lvl="0" marL="457189" marR="0" rtl="0" algn="ctr">
              <a:spcBef>
                <a:spcPts val="800"/>
              </a:spcBef>
              <a:spcAft>
                <a:spcPts val="0"/>
              </a:spcAft>
              <a:buChar char="●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○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6663024" y="2111808"/>
            <a:ext cx="4983791" cy="417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har char="●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○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373"/>
              </a:spcBef>
              <a:spcAft>
                <a:spcPts val="0"/>
              </a:spcAft>
              <a:buClr>
                <a:srgbClr val="FFFFFF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373"/>
              </a:spcBef>
              <a:spcAft>
                <a:spcPts val="0"/>
              </a:spcAft>
              <a:buClr>
                <a:srgbClr val="FFFFFF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373"/>
              </a:spcBef>
              <a:spcAft>
                <a:spcPts val="0"/>
              </a:spcAft>
              <a:buClr>
                <a:srgbClr val="FFFFFF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669056" y="2111808"/>
            <a:ext cx="11087403" cy="4174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har char="●"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2724" lvl="1" marL="83817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2709" lvl="2" marL="1447764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8892" lvl="3" marL="2133547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5075" lvl="4" marL="281933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263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8235615" y="305318"/>
            <a:ext cx="3654320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har char="●"/>
              <a:defRPr b="1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Courier New"/>
              <a:buChar char="●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48061" lvl="5" marL="335271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48046" lvl="6" marL="3962301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48031" lvl="7" marL="4571886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48015" lvl="8" marL="5181470" marR="0" rtl="0" algn="l">
              <a:spcBef>
                <a:spcPts val="533"/>
              </a:spcBef>
              <a:buClr>
                <a:schemeClr val="dk1"/>
              </a:buClr>
              <a:buSzPct val="9877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u_white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6916" y="313266"/>
            <a:ext cx="897466" cy="3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/>
          <p:nvPr/>
        </p:nvSpPr>
        <p:spPr>
          <a:xfrm>
            <a:off x="0" y="0"/>
            <a:ext cx="12204700" cy="95038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Shape 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151" y="317500"/>
            <a:ext cx="2252133" cy="3047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30.jpg"/><Relationship Id="rId6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609600" y="1056066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6600"/>
              <a:t>Molecular Nutrition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lang="en-US" sz="3200"/>
              <a:t>Work in Progress 2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lang="en-US" sz="3200"/>
              <a:t>Radhika Patel and Reilly Cashmore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lang="en-US" sz="3200"/>
              <a:t>7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lang="en-US" sz="3200"/>
              <a:t>20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/201</a:t>
            </a:r>
            <a:r>
              <a:rPr b="0" lang="en-US" sz="3200"/>
              <a:t>7</a:t>
            </a:r>
          </a:p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6/29/2017</a:t>
            </a:r>
          </a:p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956200"/>
            <a:ext cx="4281499" cy="24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8700" y="1056075"/>
            <a:ext cx="1986575" cy="19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392556" y="1576908"/>
            <a:ext cx="5081400" cy="417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diluted substances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10 % v/v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10 % w/v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5% w/v (for chia seeds)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use different solvents for dilutions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distilled water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acetone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pH 7 buffer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-US"/>
              <a:t>made a protocol procedure for work studies to repeat</a:t>
            </a:r>
          </a:p>
        </p:txBody>
      </p:sp>
      <p:sp>
        <p:nvSpPr>
          <p:cNvPr id="115" name="Shape 115"/>
          <p:cNvSpPr txBox="1"/>
          <p:nvPr>
            <p:ph idx="3" type="body"/>
          </p:nvPr>
        </p:nvSpPr>
        <p:spPr>
          <a:xfrm>
            <a:off x="4044109" y="230475"/>
            <a:ext cx="74094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600"/>
              <a:t>Changes Made to Lab</a:t>
            </a: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descr="latest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031" y="1605600"/>
            <a:ext cx="6174167" cy="411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23" name="Shape 123"/>
          <p:cNvSpPr txBox="1"/>
          <p:nvPr>
            <p:ph idx="3" type="body"/>
          </p:nvPr>
        </p:nvSpPr>
        <p:spPr>
          <a:xfrm>
            <a:off x="3120825" y="150254"/>
            <a:ext cx="62049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Experimental Results</a:t>
            </a:r>
          </a:p>
        </p:txBody>
      </p:sp>
      <p:graphicFrame>
        <p:nvGraphicFramePr>
          <p:cNvPr id="124" name="Shape 124"/>
          <p:cNvGraphicFramePr/>
          <p:nvPr/>
        </p:nvGraphicFramePr>
        <p:xfrm>
          <a:off x="457200" y="12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{B7B64F9D-F24D-4B55-A673-74AD67C9D349}</a:tableStyleId>
              </a:tblPr>
              <a:tblGrid>
                <a:gridCol w="584200"/>
                <a:gridCol w="660400"/>
                <a:gridCol w="520700"/>
                <a:gridCol w="520700"/>
                <a:gridCol w="673100"/>
                <a:gridCol w="6985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Substance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Benedict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Iodine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Fehling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Barfoed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Bial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change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royal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Hemp Seeds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 slight purple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change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purple 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Peanut butter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change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 purp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slight red particles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almond butter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change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 purp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slight red particles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seitan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royal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 water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change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lentils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 slight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rice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blue-green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quinoa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coconut oil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change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 tea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slight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change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 bright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 protein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grey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change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purple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 slight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grey?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W/V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V/V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W/v Chia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5%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</a:tr>
            </a:tbl>
          </a:graphicData>
        </a:graphic>
      </p:graphicFrame>
      <p:graphicFrame>
        <p:nvGraphicFramePr>
          <p:cNvPr id="125" name="Shape 125"/>
          <p:cNvGraphicFramePr/>
          <p:nvPr/>
        </p:nvGraphicFramePr>
        <p:xfrm>
          <a:off x="4419600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{B7B64F9D-F24D-4B55-A673-74AD67C9D349}</a:tableStyleId>
              </a:tblPr>
              <a:tblGrid>
                <a:gridCol w="723900"/>
                <a:gridCol w="596900"/>
                <a:gridCol w="508000"/>
                <a:gridCol w="800100"/>
                <a:gridCol w="520700"/>
                <a:gridCol w="508000"/>
              </a:tblGrid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Substance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Benedict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Iodine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Fehling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Barfoed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Bial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Hemp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 purple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royal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Peanut butter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royal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almond butter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seitan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 7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lentils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rice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turquoise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blue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quinoa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coconut oil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 tea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orange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 protein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grey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purple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baby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grey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W/V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</a:tr>
            </a:tbl>
          </a:graphicData>
        </a:graphic>
      </p:graphicFrame>
      <p:graphicFrame>
        <p:nvGraphicFramePr>
          <p:cNvPr id="126" name="Shape 126"/>
          <p:cNvGraphicFramePr/>
          <p:nvPr/>
        </p:nvGraphicFramePr>
        <p:xfrm>
          <a:off x="8382000" y="153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{B7B64F9D-F24D-4B55-A673-74AD67C9D349}</a:tableStyleId>
              </a:tblPr>
              <a:tblGrid>
                <a:gridCol w="819150"/>
                <a:gridCol w="571500"/>
                <a:gridCol w="571500"/>
                <a:gridCol w="571500"/>
                <a:gridCol w="590550"/>
                <a:gridCol w="552450"/>
              </a:tblGrid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Substance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Benedict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Iodine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Fehling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Barfoed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Bial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Hemp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Peanut butter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turquoise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almond butter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purp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turquoise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seitan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Acetone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lentils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rice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orangey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quinoa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orangey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coconut oil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yellow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 tea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 protein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rxn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dark blue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turquoise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</a:tr>
              <a:tr h="17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W/V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/>
                </a:tc>
              </a:tr>
            </a:tbl>
          </a:graphicData>
        </a:graphic>
      </p:graphicFrame>
      <p:sp>
        <p:nvSpPr>
          <p:cNvPr id="127" name="Shape 127"/>
          <p:cNvSpPr txBox="1"/>
          <p:nvPr/>
        </p:nvSpPr>
        <p:spPr>
          <a:xfrm>
            <a:off x="567875" y="852675"/>
            <a:ext cx="1975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/>
              <a:t>Distilled Water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4419600" y="928875"/>
            <a:ext cx="1513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/>
              <a:t>pH 7 Buffer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8481850" y="1115450"/>
            <a:ext cx="1513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/>
              <a:t>Acetone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8569875" y="5591725"/>
            <a:ext cx="2230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highlight>
                  <a:srgbClr val="FFFF00"/>
                </a:highlight>
              </a:rPr>
              <a:t>___ </a:t>
            </a:r>
            <a:r>
              <a:rPr lang="en-US"/>
              <a:t>= positive results</a:t>
            </a: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11358175" y="6356350"/>
            <a:ext cx="224400" cy="3663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36" name="Shape 136"/>
          <p:cNvSpPr txBox="1"/>
          <p:nvPr>
            <p:ph idx="3" type="body"/>
          </p:nvPr>
        </p:nvSpPr>
        <p:spPr>
          <a:xfrm>
            <a:off x="2968150" y="202400"/>
            <a:ext cx="6546900" cy="6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600"/>
              <a:t>Conclusions about Lab 1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564349" y="2513400"/>
            <a:ext cx="2768400" cy="183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3000"/>
              <a:t>Fehling’s Test</a:t>
            </a:r>
            <a:r>
              <a:rPr b="0" lang="en-US" sz="2800"/>
              <a:t>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1400"/>
              <a:t>(presence of reducing sugar)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chia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hemp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peanut butter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almond butter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plant protein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4463812" y="2513400"/>
            <a:ext cx="2768399" cy="139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3000"/>
              <a:t>Benedict’s Test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1400"/>
              <a:t>(presence of reducing sugar)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Seitan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Lentils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Rice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Quinoa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Green Tea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8515376" y="2513400"/>
            <a:ext cx="2842800" cy="139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3000"/>
              <a:t>Barfoed’s Test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1400"/>
              <a:t>(presence of reducing sugar)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Green Tea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2400"/>
          </a:p>
        </p:txBody>
      </p:sp>
      <p:cxnSp>
        <p:nvCxnSpPr>
          <p:cNvPr id="140" name="Shape 140"/>
          <p:cNvCxnSpPr/>
          <p:nvPr/>
        </p:nvCxnSpPr>
        <p:spPr>
          <a:xfrm>
            <a:off x="3760075" y="1854200"/>
            <a:ext cx="21600" cy="3872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1" name="Shape 141"/>
          <p:cNvCxnSpPr/>
          <p:nvPr/>
        </p:nvCxnSpPr>
        <p:spPr>
          <a:xfrm>
            <a:off x="7914312" y="1845050"/>
            <a:ext cx="65100" cy="3890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2" name="Shape 142"/>
          <p:cNvSpPr txBox="1"/>
          <p:nvPr/>
        </p:nvSpPr>
        <p:spPr>
          <a:xfrm>
            <a:off x="587100" y="975800"/>
            <a:ext cx="46074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SOLVENT: pH 7 BUFFER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2" type="sldNum"/>
          </p:nvPr>
        </p:nvSpPr>
        <p:spPr>
          <a:xfrm>
            <a:off x="11038775" y="6356350"/>
            <a:ext cx="543600" cy="3663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48" name="Shape 148"/>
          <p:cNvSpPr txBox="1"/>
          <p:nvPr>
            <p:ph idx="3" type="body"/>
          </p:nvPr>
        </p:nvSpPr>
        <p:spPr>
          <a:xfrm>
            <a:off x="2968150" y="202400"/>
            <a:ext cx="6546900" cy="6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2600"/>
              <a:t>Conclusions about Lab 1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678999" y="2242950"/>
            <a:ext cx="2786100" cy="139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3000"/>
              <a:t>Bial’s Test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1400"/>
              <a:t>(presence of polysaccharides)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Lentils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Green Tea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Plant Protein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7872550" y="2242950"/>
            <a:ext cx="2551200" cy="139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3000"/>
              <a:t>Iodine Test</a:t>
            </a:r>
            <a:r>
              <a:rPr b="0" lang="en-US" sz="2800"/>
              <a:t>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0" lang="en-US" sz="1400"/>
              <a:t>(presence of pentoses and hexoses) 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Peanut Butter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Seitan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Lentils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Rice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Quinoa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b="0" lang="en-US" sz="2400"/>
              <a:t>Plant Protein</a:t>
            </a:r>
          </a:p>
        </p:txBody>
      </p:sp>
      <p:cxnSp>
        <p:nvCxnSpPr>
          <p:cNvPr id="151" name="Shape 151"/>
          <p:cNvCxnSpPr/>
          <p:nvPr/>
        </p:nvCxnSpPr>
        <p:spPr>
          <a:xfrm>
            <a:off x="6158025" y="1832475"/>
            <a:ext cx="21600" cy="3872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2" name="Shape 152"/>
          <p:cNvSpPr txBox="1"/>
          <p:nvPr/>
        </p:nvSpPr>
        <p:spPr>
          <a:xfrm>
            <a:off x="587100" y="975800"/>
            <a:ext cx="46074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SOLVENT: pH 7 BUFFER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3431025" y="0"/>
            <a:ext cx="5478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4400">
                <a:solidFill>
                  <a:srgbClr val="FFFFFF"/>
                </a:solidFill>
              </a:rPr>
              <a:t>Lab 2: Amino Acids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491900" y="1215100"/>
            <a:ext cx="11659200" cy="5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Xanthoproteic Acid Test:</a:t>
            </a:r>
            <a:r>
              <a:rPr lang="en-US" sz="3200"/>
              <a:t> </a:t>
            </a:r>
            <a:r>
              <a:rPr lang="en-US" sz="2400"/>
              <a:t>presence of aromatic amino acids</a:t>
            </a:r>
          </a:p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Hopkins-Cole Test:</a:t>
            </a:r>
            <a:r>
              <a:rPr lang="en-US" sz="3200"/>
              <a:t> </a:t>
            </a:r>
            <a:r>
              <a:rPr lang="en-US" sz="2400"/>
              <a:t>presence of tryptophan</a:t>
            </a:r>
          </a:p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Lead Sulfide Test:</a:t>
            </a:r>
            <a:r>
              <a:rPr lang="en-US" sz="3200"/>
              <a:t> </a:t>
            </a:r>
            <a:r>
              <a:rPr lang="en-US" sz="2400"/>
              <a:t>presence of sulfur containing amino acids</a:t>
            </a:r>
          </a:p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Ninhydrin Test: </a:t>
            </a:r>
            <a:r>
              <a:rPr lang="en-US" sz="2400"/>
              <a:t>presence of any amino acid or proline/hydroxyproline</a:t>
            </a:r>
          </a:p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Pauly’s Diazo Test: </a:t>
            </a:r>
            <a:r>
              <a:rPr lang="en-US" sz="2400"/>
              <a:t>presence of histidine or tryptophan</a:t>
            </a:r>
          </a:p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r>
              <a:rPr lang="en-US" sz="2800"/>
              <a:t>Isatin Test: </a:t>
            </a:r>
            <a:r>
              <a:rPr lang="en-US" sz="2400"/>
              <a:t>presence of proline/hydroxyproline</a:t>
            </a: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11038775" y="6356350"/>
            <a:ext cx="543600" cy="3663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60" name="Shape 160"/>
          <p:cNvSpPr txBox="1"/>
          <p:nvPr/>
        </p:nvSpPr>
        <p:spPr>
          <a:xfrm>
            <a:off x="572100" y="5039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69050" y="1219923"/>
            <a:ext cx="5081400" cy="506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Items Tested: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DI Water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Soy aminos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Coconut oil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Flax seed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Plant Protein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Kale 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Chia seeds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Quinoa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Lentils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Nutritional Yeast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Rice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0" lang="en-US" sz="2400"/>
              <a:t>egg</a:t>
            </a: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67" name="Shape 167"/>
          <p:cNvSpPr txBox="1"/>
          <p:nvPr>
            <p:ph idx="3" type="body"/>
          </p:nvPr>
        </p:nvSpPr>
        <p:spPr>
          <a:xfrm>
            <a:off x="3454400" y="150254"/>
            <a:ext cx="62049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Lab 2: Amino Acids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712" y="1219924"/>
            <a:ext cx="2251674" cy="289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8accc8374431e592abba1b3_Logo_nobckgwww.png"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225" y="4051300"/>
            <a:ext cx="82486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392556" y="1576908"/>
            <a:ext cx="5081400" cy="417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diluted substances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10 % v/v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10 % w/v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5% w/v (for chia seeds)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tested different solvents for dilutions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distilled water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US"/>
              <a:t>pH 7 buffer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made a protocol procedure for work studies to repeat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added 3 new tests</a:t>
            </a:r>
          </a:p>
        </p:txBody>
      </p:sp>
      <p:sp>
        <p:nvSpPr>
          <p:cNvPr id="175" name="Shape 175"/>
          <p:cNvSpPr txBox="1"/>
          <p:nvPr>
            <p:ph idx="3" type="body"/>
          </p:nvPr>
        </p:nvSpPr>
        <p:spPr>
          <a:xfrm>
            <a:off x="4044109" y="230475"/>
            <a:ext cx="74094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600"/>
              <a:t>Changes Made to Lab</a:t>
            </a: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descr="latest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031" y="1605600"/>
            <a:ext cx="6174167" cy="411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3" type="body"/>
          </p:nvPr>
        </p:nvSpPr>
        <p:spPr>
          <a:xfrm>
            <a:off x="3454400" y="150250"/>
            <a:ext cx="7538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Amino Acid Solvent Tests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4" name="Shape 184"/>
          <p:cNvSpPr txBox="1"/>
          <p:nvPr/>
        </p:nvSpPr>
        <p:spPr>
          <a:xfrm>
            <a:off x="4696100" y="5038825"/>
            <a:ext cx="5478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85" name="Shape 185"/>
          <p:cNvGraphicFramePr/>
          <p:nvPr/>
        </p:nvGraphicFramePr>
        <p:xfrm>
          <a:off x="67850" y="112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{68E277BA-2938-4170-A8A0-C39F753934A3}</a:tableStyleId>
              </a:tblPr>
              <a:tblGrid>
                <a:gridCol w="1292175"/>
                <a:gridCol w="1292175"/>
                <a:gridCol w="1292175"/>
                <a:gridCol w="1292175"/>
              </a:tblGrid>
              <a:tr h="564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Xantho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Hopkins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Lead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 Water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rice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quinoa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coconut oil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lentils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hemp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 protein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chia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yeast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soy amino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9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ring??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6" name="Shape 186"/>
          <p:cNvGraphicFramePr/>
          <p:nvPr/>
        </p:nvGraphicFramePr>
        <p:xfrm>
          <a:off x="5236550" y="11179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{68E277BA-2938-4170-A8A0-C39F753934A3}</a:tableStyleId>
              </a:tblPr>
              <a:tblGrid>
                <a:gridCol w="1399325"/>
                <a:gridCol w="1399325"/>
                <a:gridCol w="1559975"/>
                <a:gridCol w="1238625"/>
              </a:tblGrid>
              <a:tr h="440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Xantho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Hopkins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Lead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 7 Buffer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slight pink 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rice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quinoa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coconut oil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lentils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hemp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 protein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chia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yeast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soy amino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negative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ring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</a:t>
                      </a:r>
                    </a:p>
                  </a:txBody>
                  <a:tcPr marT="91425" marB="91425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87" name="Shape 187"/>
          <p:cNvSpPr txBox="1"/>
          <p:nvPr/>
        </p:nvSpPr>
        <p:spPr>
          <a:xfrm>
            <a:off x="10833800" y="1986125"/>
            <a:ext cx="1350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highlight>
                  <a:srgbClr val="FFFF00"/>
                </a:highlight>
              </a:rPr>
              <a:t>___ </a:t>
            </a:r>
            <a:r>
              <a:rPr lang="en-US"/>
              <a:t>= positive results</a:t>
            </a: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3" type="body"/>
          </p:nvPr>
        </p:nvSpPr>
        <p:spPr>
          <a:xfrm>
            <a:off x="2968150" y="0"/>
            <a:ext cx="7441500" cy="6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US" sz="4400"/>
              <a:t>Hopkins-Cole Repeat </a:t>
            </a: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94" name="Shape 194"/>
          <p:cNvSpPr txBox="1"/>
          <p:nvPr/>
        </p:nvSpPr>
        <p:spPr>
          <a:xfrm>
            <a:off x="0" y="1241450"/>
            <a:ext cx="11582700" cy="51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         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green tea, spinach, hemp,    almond butter, peanut butter, flax,      nut. yeast,       chia,            lentil         quinoa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Figure 1. Hopkins- Cole Test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4249" l="0" r="0" t="43839"/>
          <a:stretch/>
        </p:blipFill>
        <p:spPr>
          <a:xfrm>
            <a:off x="0" y="1184175"/>
            <a:ext cx="12021300" cy="378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New Amino Acid Tests</a:t>
            </a:r>
          </a:p>
        </p:txBody>
      </p:sp>
      <p:sp>
        <p:nvSpPr>
          <p:cNvPr id="201" name="Shape 201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03" name="Shape 203"/>
          <p:cNvSpPr txBox="1"/>
          <p:nvPr/>
        </p:nvSpPr>
        <p:spPr>
          <a:xfrm>
            <a:off x="296150" y="1171625"/>
            <a:ext cx="112863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800">
                <a:solidFill>
                  <a:schemeClr val="dk1"/>
                </a:solidFill>
              </a:rPr>
              <a:t>Ninhydrin Test: </a:t>
            </a:r>
            <a:r>
              <a:rPr lang="en-US" sz="2400">
                <a:solidFill>
                  <a:schemeClr val="dk1"/>
                </a:solidFill>
              </a:rPr>
              <a:t>presence of any amino acid or proline/hydroxyproline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800">
                <a:solidFill>
                  <a:schemeClr val="dk1"/>
                </a:solidFill>
              </a:rPr>
              <a:t>Pauly’s Diazo Test: </a:t>
            </a:r>
            <a:r>
              <a:rPr lang="en-US" sz="2400">
                <a:solidFill>
                  <a:schemeClr val="dk1"/>
                </a:solidFill>
              </a:rPr>
              <a:t>presence of histidine or tryptophan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800">
                <a:solidFill>
                  <a:schemeClr val="dk1"/>
                </a:solidFill>
              </a:rPr>
              <a:t>Isatin Test: </a:t>
            </a:r>
            <a:r>
              <a:rPr lang="en-US" sz="2400">
                <a:solidFill>
                  <a:schemeClr val="dk1"/>
                </a:solidFill>
              </a:rPr>
              <a:t>presence of proline/hydroxyproline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609600" y="1352280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Information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Experiments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Test Results/ Conclusions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Difficulties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Improvements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Upcoming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Tasks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3454400" y="150254"/>
            <a:ext cx="3653367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</a:p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 b="0" l="14318" r="10555" t="21315"/>
          <a:stretch/>
        </p:blipFill>
        <p:spPr>
          <a:xfrm>
            <a:off x="6774274" y="1352275"/>
            <a:ext cx="3732549" cy="51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Substances Tested</a:t>
            </a: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0" name="Shape 210"/>
          <p:cNvSpPr txBox="1"/>
          <p:nvPr/>
        </p:nvSpPr>
        <p:spPr>
          <a:xfrm>
            <a:off x="367725" y="1228900"/>
            <a:ext cx="11325000" cy="5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>
              <a:spcBef>
                <a:spcPts val="0"/>
              </a:spcBef>
              <a:buSzPct val="100000"/>
              <a:buChar char="●"/>
            </a:pPr>
            <a:r>
              <a:rPr lang="en-US" sz="3600"/>
              <a:t>Rice</a:t>
            </a:r>
          </a:p>
          <a:p>
            <a:pPr indent="-457200" lvl="0" marL="457200">
              <a:spcBef>
                <a:spcPts val="0"/>
              </a:spcBef>
              <a:buSzPct val="100000"/>
              <a:buChar char="●"/>
            </a:pPr>
            <a:r>
              <a:rPr lang="en-US" sz="3600"/>
              <a:t>Quinoa</a:t>
            </a:r>
          </a:p>
          <a:p>
            <a:pPr indent="-457200" lvl="0" marL="457200">
              <a:spcBef>
                <a:spcPts val="0"/>
              </a:spcBef>
              <a:buSzPct val="100000"/>
              <a:buChar char="●"/>
            </a:pPr>
            <a:r>
              <a:rPr lang="en-US" sz="3600"/>
              <a:t>Lentils</a:t>
            </a:r>
          </a:p>
          <a:p>
            <a:pPr indent="-457200" lvl="0" marL="457200">
              <a:spcBef>
                <a:spcPts val="0"/>
              </a:spcBef>
              <a:buSzPct val="100000"/>
              <a:buChar char="●"/>
            </a:pPr>
            <a:r>
              <a:rPr lang="en-US" sz="3600"/>
              <a:t>Icelandic Yogurt</a:t>
            </a:r>
          </a:p>
          <a:p>
            <a:pPr indent="-457200" lvl="0" marL="457200">
              <a:spcBef>
                <a:spcPts val="0"/>
              </a:spcBef>
              <a:buSzPct val="100000"/>
              <a:buChar char="●"/>
            </a:pPr>
            <a:r>
              <a:rPr lang="en-US" sz="3600"/>
              <a:t>Arame </a:t>
            </a:r>
          </a:p>
          <a:p>
            <a:pPr indent="-457200" lvl="0" marL="457200">
              <a:spcBef>
                <a:spcPts val="0"/>
              </a:spcBef>
              <a:buSzPct val="100000"/>
              <a:buChar char="●"/>
            </a:pPr>
            <a:r>
              <a:rPr lang="en-US" sz="3600"/>
              <a:t>Sea Crunchy Seaweed Snack</a:t>
            </a:r>
          </a:p>
          <a:p>
            <a:pPr indent="-457200" lvl="0" marL="457200">
              <a:spcBef>
                <a:spcPts val="0"/>
              </a:spcBef>
              <a:buSzPct val="100000"/>
              <a:buChar char="●"/>
            </a:pPr>
            <a:r>
              <a:rPr lang="en-US" sz="3600"/>
              <a:t>Peanut Butter</a:t>
            </a:r>
          </a:p>
          <a:p>
            <a:pPr indent="-457200" lvl="0" marL="457200">
              <a:spcBef>
                <a:spcPts val="0"/>
              </a:spcBef>
              <a:buSzPct val="100000"/>
              <a:buChar char="●"/>
            </a:pPr>
            <a:r>
              <a:rPr lang="en-US" sz="3600"/>
              <a:t>Almond Butter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3" type="body"/>
          </p:nvPr>
        </p:nvSpPr>
        <p:spPr>
          <a:xfrm>
            <a:off x="3454400" y="150254"/>
            <a:ext cx="62049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Ninhydrin Test Results</a:t>
            </a:r>
          </a:p>
        </p:txBody>
      </p:sp>
      <p:sp>
        <p:nvSpPr>
          <p:cNvPr id="216" name="Shape 216"/>
          <p:cNvSpPr txBox="1"/>
          <p:nvPr>
            <p:ph idx="10" type="dt"/>
          </p:nvPr>
        </p:nvSpPr>
        <p:spPr>
          <a:xfrm>
            <a:off x="609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8" name="Shape 218"/>
          <p:cNvSpPr txBox="1"/>
          <p:nvPr/>
        </p:nvSpPr>
        <p:spPr>
          <a:xfrm>
            <a:off x="367725" y="1228900"/>
            <a:ext cx="11325000" cy="5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Figure 2. Ninhydrin Test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29838" l="17060" r="14229" t="40323"/>
          <a:stretch/>
        </p:blipFill>
        <p:spPr>
          <a:xfrm>
            <a:off x="0" y="1681350"/>
            <a:ext cx="12192001" cy="397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3" type="body"/>
          </p:nvPr>
        </p:nvSpPr>
        <p:spPr>
          <a:xfrm>
            <a:off x="3454400" y="150250"/>
            <a:ext cx="8190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Pauly’s Diazo</a:t>
            </a:r>
            <a:r>
              <a:rPr lang="en-US" sz="4400"/>
              <a:t> Test Results</a:t>
            </a:r>
          </a:p>
        </p:txBody>
      </p:sp>
      <p:sp>
        <p:nvSpPr>
          <p:cNvPr id="225" name="Shape 225"/>
          <p:cNvSpPr txBox="1"/>
          <p:nvPr>
            <p:ph idx="10" type="dt"/>
          </p:nvPr>
        </p:nvSpPr>
        <p:spPr>
          <a:xfrm>
            <a:off x="609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27" name="Shape 227"/>
          <p:cNvSpPr txBox="1"/>
          <p:nvPr/>
        </p:nvSpPr>
        <p:spPr>
          <a:xfrm>
            <a:off x="367725" y="1228900"/>
            <a:ext cx="11325000" cy="5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Figure 3. Pauly’s Diazo Test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21934" l="13430" r="5519" t="47096"/>
          <a:stretch/>
        </p:blipFill>
        <p:spPr>
          <a:xfrm>
            <a:off x="35962" y="1693387"/>
            <a:ext cx="12120071" cy="3473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3" type="body"/>
          </p:nvPr>
        </p:nvSpPr>
        <p:spPr>
          <a:xfrm>
            <a:off x="3454400" y="150250"/>
            <a:ext cx="8190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Isatin </a:t>
            </a:r>
            <a:r>
              <a:rPr lang="en-US" sz="4400"/>
              <a:t>Test Results</a:t>
            </a:r>
          </a:p>
        </p:txBody>
      </p:sp>
      <p:sp>
        <p:nvSpPr>
          <p:cNvPr id="234" name="Shape 234"/>
          <p:cNvSpPr txBox="1"/>
          <p:nvPr>
            <p:ph idx="10" type="dt"/>
          </p:nvPr>
        </p:nvSpPr>
        <p:spPr>
          <a:xfrm>
            <a:off x="609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36" name="Shape 236"/>
          <p:cNvSpPr txBox="1"/>
          <p:nvPr/>
        </p:nvSpPr>
        <p:spPr>
          <a:xfrm>
            <a:off x="367725" y="1228900"/>
            <a:ext cx="11325000" cy="5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Figure 4. Isatin Test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4834" l="20082" r="7337" t="0"/>
          <a:stretch/>
        </p:blipFill>
        <p:spPr>
          <a:xfrm>
            <a:off x="3345662" y="1084000"/>
            <a:ext cx="5500676" cy="54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478425" y="1022875"/>
            <a:ext cx="6498000" cy="576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What we did: 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b="0" lang="en-US" sz="3000">
                <a:latin typeface="Times New Roman"/>
                <a:ea typeface="Times New Roman"/>
                <a:cs typeface="Times New Roman"/>
                <a:sym typeface="Times New Roman"/>
              </a:rPr>
              <a:t>Weigh 2 g out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b="0" lang="en-US" sz="3000">
                <a:latin typeface="Times New Roman"/>
                <a:ea typeface="Times New Roman"/>
                <a:cs typeface="Times New Roman"/>
                <a:sym typeface="Times New Roman"/>
              </a:rPr>
              <a:t>Grind the 2 g and put in 50 mL beaker of DI water to soak for ten minutes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b="0" lang="en-US" sz="3000">
                <a:latin typeface="Times New Roman"/>
                <a:ea typeface="Times New Roman"/>
                <a:cs typeface="Times New Roman"/>
                <a:sym typeface="Times New Roman"/>
              </a:rPr>
              <a:t>Use scoopula to take some of the soaked seaweed out into a microcentrifuge tube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b="0" lang="en-US" sz="3000">
                <a:latin typeface="Times New Roman"/>
                <a:ea typeface="Times New Roman"/>
                <a:cs typeface="Times New Roman"/>
                <a:sym typeface="Times New Roman"/>
              </a:rPr>
              <a:t>Centrifuge tube for 3 minutes at 30000 rpm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b="0" lang="en-US" sz="3000">
                <a:latin typeface="Times New Roman"/>
                <a:ea typeface="Times New Roman"/>
                <a:cs typeface="Times New Roman"/>
                <a:sym typeface="Times New Roman"/>
              </a:rPr>
              <a:t>Use 1 mL pipettes to take the extract off the top of the tube to put into test tube</a:t>
            </a:r>
          </a:p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6976425" y="950125"/>
            <a:ext cx="5227800" cy="5907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-US"/>
              <a:t>Results: 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marL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0" lang="en-US" sz="1800"/>
              <a:t>Figure 5. Extraction of Seaweed with Xanthoproteic Test</a:t>
            </a:r>
          </a:p>
          <a:p>
            <a:pPr indent="0" lvl="0" marL="0" algn="l">
              <a:spcBef>
                <a:spcPts val="0"/>
              </a:spcBef>
              <a:buNone/>
            </a:pPr>
            <a:r>
              <a:rPr lang="en-US" sz="2400"/>
              <a:t>We need help and suggestions! </a:t>
            </a:r>
          </a:p>
        </p:txBody>
      </p:sp>
      <p:sp>
        <p:nvSpPr>
          <p:cNvPr id="244" name="Shape 244"/>
          <p:cNvSpPr txBox="1"/>
          <p:nvPr>
            <p:ph idx="3" type="body"/>
          </p:nvPr>
        </p:nvSpPr>
        <p:spPr>
          <a:xfrm>
            <a:off x="4268840" y="305318"/>
            <a:ext cx="36543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/>
              <a:t>Seaweed Testing</a:t>
            </a:r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11606350" y="6356350"/>
            <a:ext cx="433500" cy="3663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descr="File_001.jpeg"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774" y="1774849"/>
            <a:ext cx="4865075" cy="364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120281" y="1091133"/>
            <a:ext cx="5081400" cy="417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idx="3" type="body"/>
          </p:nvPr>
        </p:nvSpPr>
        <p:spPr>
          <a:xfrm>
            <a:off x="4149878" y="348800"/>
            <a:ext cx="49347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/>
              <a:t>Adulteration of Milk</a:t>
            </a: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11510700" y="6432550"/>
            <a:ext cx="586800" cy="3663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250775" y="990500"/>
            <a:ext cx="11505600" cy="5341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/>
              <a:t>T</a:t>
            </a:r>
            <a:r>
              <a:rPr lang="en-US" sz="3000"/>
              <a:t>ypes of Adulteration Test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Microorganism: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Milk may contain some harmful microorganisms like bacteria along with some potentially beneficial microbes.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Pasteurization is done to destroy such harmful bacteria. 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test works on the principle that the methylene blue indicator is present in an oxidized form, but in the presence of bacteria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Table Sugar: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common sugar present in milk is lactose.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Table sugar like sucrose is added to the milk to increase the carbohydrate content of the milk 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Soap: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Soap is added to milk to increase the foaming of milk and thus to have thick milk. 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Addition of such chemicals will cause health problem especially related to stomach and kidneys. 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Formalin: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Formalin is a preservative and can preserve milk for long period of time.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0" lang="en-US" sz="2000">
                <a:latin typeface="Times New Roman"/>
                <a:ea typeface="Times New Roman"/>
                <a:cs typeface="Times New Roman"/>
                <a:sym typeface="Times New Roman"/>
              </a:rPr>
              <a:t>Due to its high toxicity, it is considered to cause liver and kidney damage.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294125" y="1098250"/>
            <a:ext cx="9581400" cy="54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lang="en-US" sz="3800"/>
              <a:t>Items Tested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Califia Almond Milk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Pacific Hemp Milk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So Delicious Cashew Milk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So Delicious Coconut Milk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Organic Valley Whole Milk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Organic Valley 2% Milk 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338806" y="1341608"/>
            <a:ext cx="5081400" cy="417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	</a:t>
            </a:r>
          </a:p>
        </p:txBody>
      </p:sp>
      <p:sp>
        <p:nvSpPr>
          <p:cNvPr id="261" name="Shape 261"/>
          <p:cNvSpPr txBox="1"/>
          <p:nvPr>
            <p:ph idx="3" type="body"/>
          </p:nvPr>
        </p:nvSpPr>
        <p:spPr>
          <a:xfrm>
            <a:off x="2851199" y="348800"/>
            <a:ext cx="92403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/>
              <a:t>Adulteration of Milk: Milk Types Experiment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400" y="962925"/>
            <a:ext cx="3392444" cy="54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495179" y="939857"/>
            <a:ext cx="1504500" cy="59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-US"/>
              <a:t>Results</a:t>
            </a:r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69" name="Shape 269"/>
          <p:cNvSpPr txBox="1"/>
          <p:nvPr>
            <p:ph idx="3" type="body"/>
          </p:nvPr>
        </p:nvSpPr>
        <p:spPr>
          <a:xfrm>
            <a:off x="3132223" y="227125"/>
            <a:ext cx="74325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/>
              <a:t>Adulteration of Milk: Milk Types Results</a:t>
            </a:r>
          </a:p>
        </p:txBody>
      </p:sp>
      <p:pic>
        <p:nvPicPr>
          <p:cNvPr descr="IMG_6814.JPG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574" y="1380600"/>
            <a:ext cx="5440599" cy="4080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6819.JPG"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00" y="1397875"/>
            <a:ext cx="5440599" cy="408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764550" y="5666900"/>
            <a:ext cx="10499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Figure 6. Microorganism Test						Figure 7. Formalin Test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495179" y="1199032"/>
            <a:ext cx="1504500" cy="59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-US"/>
              <a:t>Results</a:t>
            </a: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79" name="Shape 279"/>
          <p:cNvSpPr txBox="1"/>
          <p:nvPr>
            <p:ph idx="3" type="body"/>
          </p:nvPr>
        </p:nvSpPr>
        <p:spPr>
          <a:xfrm>
            <a:off x="3132223" y="227125"/>
            <a:ext cx="74325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/>
              <a:t>Adulteration of Milk: Milk Types Results</a:t>
            </a:r>
          </a:p>
        </p:txBody>
      </p:sp>
      <p:pic>
        <p:nvPicPr>
          <p:cNvPr descr="IMG_6823.JPG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674" y="1791224"/>
            <a:ext cx="5373823" cy="4030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6820.JPG"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75" y="1791224"/>
            <a:ext cx="5373824" cy="403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764550" y="5903450"/>
            <a:ext cx="10499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Figure 8. Table Sugar Test						Figure 9. Soap Test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495179" y="1199032"/>
            <a:ext cx="1504500" cy="59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-US"/>
              <a:t>Results</a:t>
            </a:r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89" name="Shape 289"/>
          <p:cNvSpPr txBox="1"/>
          <p:nvPr>
            <p:ph idx="3" type="body"/>
          </p:nvPr>
        </p:nvSpPr>
        <p:spPr>
          <a:xfrm>
            <a:off x="3132223" y="227125"/>
            <a:ext cx="74325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/>
              <a:t>Adulteration of Milk: Milk Types Results</a:t>
            </a:r>
          </a:p>
        </p:txBody>
      </p:sp>
      <p:pic>
        <p:nvPicPr>
          <p:cNvPr descr="Screen Shot 2017-07-20 at 2.36.56 PM.png"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445" y="1791225"/>
            <a:ext cx="9489100" cy="43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788450" y="6356350"/>
            <a:ext cx="2230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highlight>
                  <a:srgbClr val="FFFF00"/>
                </a:highlight>
              </a:rPr>
              <a:t>___ </a:t>
            </a:r>
            <a:r>
              <a:rPr lang="en-US"/>
              <a:t>= positive results</a:t>
            </a: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609600" y="1352280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Develop lab experiments for a Molecular Nutrition Course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Test different foods/supplements for nutritional info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Investigate health properties of different types of diets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Investigate the claims about raved “superfoods”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/>
          <p:nvPr>
            <p:ph idx="3" type="body"/>
          </p:nvPr>
        </p:nvSpPr>
        <p:spPr>
          <a:xfrm>
            <a:off x="3454400" y="150254"/>
            <a:ext cx="3653367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</a:p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b="0" l="6643" r="12240" t="0"/>
          <a:stretch/>
        </p:blipFill>
        <p:spPr>
          <a:xfrm>
            <a:off x="8573125" y="3510575"/>
            <a:ext cx="3395700" cy="31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294125" y="1098250"/>
            <a:ext cx="5441700" cy="54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lang="en-US" sz="3800"/>
              <a:t>Items Tested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Califia Almond Milk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So Delicious Almond Milk 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Almond Breeze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3600"/>
              <a:t>New Barn Organic Almond Milk</a:t>
            </a:r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98" name="Shape 298"/>
          <p:cNvSpPr txBox="1"/>
          <p:nvPr>
            <p:ph idx="3" type="body"/>
          </p:nvPr>
        </p:nvSpPr>
        <p:spPr>
          <a:xfrm>
            <a:off x="1576650" y="-87225"/>
            <a:ext cx="10682700" cy="56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/>
              <a:t>Adulteration of Milk: Almond Milk Comparison Experiment</a:t>
            </a:r>
          </a:p>
        </p:txBody>
      </p:sp>
      <p:pic>
        <p:nvPicPr>
          <p:cNvPr descr="File_000.jpeg"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225" y="1414099"/>
            <a:ext cx="6151377" cy="461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495179" y="1199032"/>
            <a:ext cx="1504500" cy="59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-US"/>
              <a:t>Results</a:t>
            </a: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06" name="Shape 306"/>
          <p:cNvSpPr txBox="1"/>
          <p:nvPr>
            <p:ph idx="3" type="body"/>
          </p:nvPr>
        </p:nvSpPr>
        <p:spPr>
          <a:xfrm>
            <a:off x="2331824" y="227125"/>
            <a:ext cx="93135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/>
              <a:t>Adulteration of Milk: Almond Milk Brands Results</a:t>
            </a:r>
          </a:p>
        </p:txBody>
      </p:sp>
      <p:pic>
        <p:nvPicPr>
          <p:cNvPr descr="IMG_6835.JPG"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00" y="1791225"/>
            <a:ext cx="5458524" cy="4093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6828.JPG"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675" y="1825662"/>
            <a:ext cx="5366650" cy="4024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637175" y="5976250"/>
            <a:ext cx="10499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Figure 10. Microorganism Test						Figure 11. Soap Test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" type="body"/>
          </p:nvPr>
        </p:nvSpPr>
        <p:spPr>
          <a:xfrm>
            <a:off x="495179" y="1199032"/>
            <a:ext cx="1504500" cy="59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-US"/>
              <a:t>Results</a:t>
            </a:r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16" name="Shape 316"/>
          <p:cNvSpPr txBox="1"/>
          <p:nvPr>
            <p:ph idx="3" type="body"/>
          </p:nvPr>
        </p:nvSpPr>
        <p:spPr>
          <a:xfrm>
            <a:off x="2331824" y="227125"/>
            <a:ext cx="93135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/>
              <a:t>Adulteration of Milk: Almond Milk Brands Results</a:t>
            </a:r>
          </a:p>
        </p:txBody>
      </p:sp>
      <p:grpSp>
        <p:nvGrpSpPr>
          <p:cNvPr id="317" name="Shape 317"/>
          <p:cNvGrpSpPr/>
          <p:nvPr/>
        </p:nvGrpSpPr>
        <p:grpSpPr>
          <a:xfrm>
            <a:off x="5853874" y="1793934"/>
            <a:ext cx="5115924" cy="3963794"/>
            <a:chOff x="5853875" y="1549970"/>
            <a:chExt cx="5115924" cy="4024973"/>
          </a:xfrm>
        </p:grpSpPr>
        <p:pic>
          <p:nvPicPr>
            <p:cNvPr descr="IMG_6829.JPG" id="318" name="Shape 318"/>
            <p:cNvPicPr preferRelativeResize="0"/>
            <p:nvPr/>
          </p:nvPicPr>
          <p:blipFill rotWithShape="1">
            <a:blip r:embed="rId3">
              <a:alphaModFix/>
            </a:blip>
            <a:srcRect b="38442" l="0" r="0" t="0"/>
            <a:stretch/>
          </p:blipFill>
          <p:spPr>
            <a:xfrm>
              <a:off x="5853874" y="1549970"/>
              <a:ext cx="5115924" cy="2361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G_6834.JPG" id="319" name="Shape 319"/>
            <p:cNvPicPr preferRelativeResize="0"/>
            <p:nvPr/>
          </p:nvPicPr>
          <p:blipFill rotWithShape="1">
            <a:blip r:embed="rId4">
              <a:alphaModFix/>
            </a:blip>
            <a:srcRect b="42918" l="7456" r="10055" t="26117"/>
            <a:stretch/>
          </p:blipFill>
          <p:spPr>
            <a:xfrm>
              <a:off x="5853874" y="3911896"/>
              <a:ext cx="5115924" cy="16630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Shape 320"/>
          <p:cNvGrpSpPr/>
          <p:nvPr/>
        </p:nvGrpSpPr>
        <p:grpSpPr>
          <a:xfrm>
            <a:off x="495175" y="1791225"/>
            <a:ext cx="5143476" cy="3963925"/>
            <a:chOff x="57500" y="1745175"/>
            <a:chExt cx="5143476" cy="3963925"/>
          </a:xfrm>
        </p:grpSpPr>
        <p:pic>
          <p:nvPicPr>
            <p:cNvPr descr="IMG_6831.JPG" id="321" name="Shape 321"/>
            <p:cNvPicPr preferRelativeResize="0"/>
            <p:nvPr/>
          </p:nvPicPr>
          <p:blipFill rotWithShape="1">
            <a:blip r:embed="rId5">
              <a:alphaModFix/>
            </a:blip>
            <a:srcRect b="33840" l="0" r="0" t="0"/>
            <a:stretch/>
          </p:blipFill>
          <p:spPr>
            <a:xfrm>
              <a:off x="71275" y="1745175"/>
              <a:ext cx="5115924" cy="2538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G_6833.JPG" id="322" name="Shape 322"/>
            <p:cNvPicPr preferRelativeResize="0"/>
            <p:nvPr/>
          </p:nvPicPr>
          <p:blipFill rotWithShape="1">
            <a:blip r:embed="rId6">
              <a:alphaModFix/>
            </a:blip>
            <a:srcRect b="36313" l="0" r="0" t="34107"/>
            <a:stretch/>
          </p:blipFill>
          <p:spPr>
            <a:xfrm>
              <a:off x="57500" y="4161124"/>
              <a:ext cx="5143476" cy="1547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Shape 323"/>
          <p:cNvSpPr txBox="1"/>
          <p:nvPr/>
        </p:nvSpPr>
        <p:spPr>
          <a:xfrm>
            <a:off x="846150" y="5867050"/>
            <a:ext cx="104997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Figure 12. Table Sugar Test						Figure 13. Formalin Test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495179" y="1199032"/>
            <a:ext cx="1504500" cy="59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-US"/>
              <a:t>Results</a:t>
            </a: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30" name="Shape 330"/>
          <p:cNvSpPr txBox="1"/>
          <p:nvPr>
            <p:ph idx="3" type="body"/>
          </p:nvPr>
        </p:nvSpPr>
        <p:spPr>
          <a:xfrm>
            <a:off x="2331824" y="227125"/>
            <a:ext cx="93135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000"/>
              <a:t>Adulteration of Milk: Almond Milk Brands Results</a:t>
            </a:r>
          </a:p>
        </p:txBody>
      </p:sp>
      <p:pic>
        <p:nvPicPr>
          <p:cNvPr descr="Screen Shot 2017-07-20 at 2.41.51 PM.png"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69" y="1791225"/>
            <a:ext cx="10975150" cy="405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495175" y="6262550"/>
            <a:ext cx="2230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highlight>
                  <a:srgbClr val="FFFF00"/>
                </a:highlight>
              </a:rPr>
              <a:t>___ </a:t>
            </a:r>
            <a:r>
              <a:rPr lang="en-US"/>
              <a:t>= positive results</a:t>
            </a:r>
            <a:r>
              <a:rPr lang="en-US">
                <a:highlight>
                  <a:srgbClr val="FFFF00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609600" y="1352280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Did not have all the reagents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Making experiments for Amino Acid Lb viable without using fume hoods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Seaweed extract for testing</a:t>
            </a:r>
          </a:p>
        </p:txBody>
      </p:sp>
      <p:sp>
        <p:nvSpPr>
          <p:cNvPr id="338" name="Shape 338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Difficulties</a:t>
            </a:r>
          </a:p>
        </p:txBody>
      </p:sp>
      <p:sp>
        <p:nvSpPr>
          <p:cNvPr id="339" name="Shape 339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/>
              <a:t>6/29/2017</a:t>
            </a:r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124" y="3183949"/>
            <a:ext cx="4229875" cy="31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09600" y="1352280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lang="en-US" sz="2800"/>
              <a:t>Uniformity in lab experiments: Repeatability 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800"/>
              <a:t>Use of different solvents/dilutions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800"/>
              <a:t>Prep time has improved significantly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800"/>
              <a:t>Organization of results</a:t>
            </a:r>
          </a:p>
        </p:txBody>
      </p:sp>
      <p:sp>
        <p:nvSpPr>
          <p:cNvPr id="347" name="Shape 347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Improvements</a:t>
            </a:r>
          </a:p>
        </p:txBody>
      </p:sp>
      <p:sp>
        <p:nvSpPr>
          <p:cNvPr id="348" name="Shape 348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/>
              <a:t>6</a:t>
            </a:r>
            <a:r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29</a:t>
            </a:r>
            <a:r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/20</a:t>
            </a:r>
            <a:r>
              <a:rPr lang="en-US"/>
              <a:t>17</a:t>
            </a:r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727550" y="1284880"/>
            <a:ext cx="109728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254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3200"/>
              <a:t>Rest of Qualitative Analysis of Amino Acids</a:t>
            </a:r>
          </a:p>
          <a:p>
            <a:pPr indent="-254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3200"/>
              <a:t>Casein Extraction Milk Lab</a:t>
            </a:r>
          </a:p>
          <a:p>
            <a:pPr indent="-254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3200"/>
              <a:t>Develop and implement Vitamin B lab</a:t>
            </a:r>
          </a:p>
          <a:p>
            <a:pPr indent="-254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3200"/>
              <a:t>Develop and implement activated charcoal tests</a:t>
            </a:r>
          </a:p>
          <a:p>
            <a:pPr indent="-254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3200"/>
              <a:t>Develop and implement chlorella tests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Upcoming</a:t>
            </a: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Tasks</a:t>
            </a:r>
          </a:p>
        </p:txBody>
      </p:sp>
      <p:sp>
        <p:nvSpPr>
          <p:cNvPr id="356" name="Shape 356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6/29/2017</a:t>
            </a:r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600" y="1782525"/>
            <a:ext cx="3214975" cy="241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3" type="body"/>
          </p:nvPr>
        </p:nvSpPr>
        <p:spPr>
          <a:xfrm>
            <a:off x="3805050" y="155625"/>
            <a:ext cx="4581900" cy="65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400"/>
              <a:t>OUR POSTER</a:t>
            </a:r>
          </a:p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11300725" y="6356350"/>
            <a:ext cx="545700" cy="3663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descr="Screen Shot 2017-07-20 at 4.02.37 PM.png"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75" y="891300"/>
            <a:ext cx="10409450" cy="59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609600" y="1352280"/>
            <a:ext cx="10972799" cy="5004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Macro/micronutrients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Carbohydrates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Amino Acids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Vitamins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Minerals</a:t>
            </a:r>
          </a:p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3454400" y="150254"/>
            <a:ext cx="7165703" cy="267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Information </a:t>
            </a:r>
          </a:p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609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674" y="1769212"/>
            <a:ext cx="3909725" cy="189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924" y="3019073"/>
            <a:ext cx="4512575" cy="32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609600" y="1352280"/>
            <a:ext cx="109728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Glucose!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Available vs. Unavailable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available: broken down into monosaccharide in small intestine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unavailable: fermented in large intestine; forms fatty acids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Monosaccharides, Disaccharides, Polysaccharides </a:t>
            </a:r>
          </a:p>
          <a:p>
            <a:pPr lv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 txBox="1"/>
          <p:nvPr>
            <p:ph idx="3" type="body"/>
          </p:nvPr>
        </p:nvSpPr>
        <p:spPr>
          <a:xfrm>
            <a:off x="3454400" y="150250"/>
            <a:ext cx="4196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Carbohydrates</a:t>
            </a:r>
          </a:p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609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1975" y="1151650"/>
            <a:ext cx="2976525" cy="179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09600" y="1352280"/>
            <a:ext cx="10972800" cy="5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Essential vs. Nonessential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lang="en-US" sz="2800"/>
              <a:t>20 common amino acids</a:t>
            </a:r>
          </a:p>
          <a:p>
            <a: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9 of 20 are essential </a:t>
            </a: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/>
          <p:nvPr>
            <p:ph idx="3" type="body"/>
          </p:nvPr>
        </p:nvSpPr>
        <p:spPr>
          <a:xfrm>
            <a:off x="4522300" y="137554"/>
            <a:ext cx="36534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Amino Acids</a:t>
            </a:r>
          </a:p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25" y="3641059"/>
            <a:ext cx="9833350" cy="228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175850" y="1204475"/>
            <a:ext cx="3693000" cy="499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r>
              <a:rPr b="0" lang="en-US" sz="3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detect various adulterants present in milk using specific biochemical tests.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b="0" lang="en-US" sz="30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4086050" y="1204475"/>
            <a:ext cx="7889100" cy="565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mar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Purpose: 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Times New Roman"/>
              <a:buChar char="●"/>
            </a:pPr>
            <a:r>
              <a:rPr b="0" lang="en-US" sz="2400">
                <a:latin typeface="Times New Roman"/>
                <a:ea typeface="Times New Roman"/>
                <a:cs typeface="Times New Roman"/>
                <a:sym typeface="Times New Roman"/>
              </a:rPr>
              <a:t>important to assure adulterant free milk for consumption. 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buSzPct val="100000"/>
              <a:buFont typeface="Times New Roman"/>
              <a:buChar char="●"/>
            </a:pPr>
            <a:r>
              <a:rPr b="0" lang="en-US" sz="2400">
                <a:latin typeface="Times New Roman"/>
                <a:ea typeface="Times New Roman"/>
                <a:cs typeface="Times New Roman"/>
                <a:sym typeface="Times New Roman"/>
              </a:rPr>
              <a:t>Adulteration of milk reduces the quality of milk and can even make it hazardous. </a:t>
            </a: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soap, acid, starch, table sugar and chemicals like formalin 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b="0"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to increase the shelf life of milk</a:t>
            </a:r>
          </a:p>
          <a:p>
            <a:pPr indent="-381000" lvl="1" marL="914400" rtl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Char char="○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of the preservatives like acid and formalin </a:t>
            </a:r>
          </a:p>
          <a:p>
            <a:pPr indent="-381000" lvl="0" marL="457200" rtl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b="0" lang="en-US" sz="2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Water is added to the milk to increase the volume content of the milk. </a:t>
            </a:r>
          </a:p>
        </p:txBody>
      </p:sp>
      <p:sp>
        <p:nvSpPr>
          <p:cNvPr id="91" name="Shape 91"/>
          <p:cNvSpPr txBox="1"/>
          <p:nvPr>
            <p:ph idx="3" type="body"/>
          </p:nvPr>
        </p:nvSpPr>
        <p:spPr>
          <a:xfrm>
            <a:off x="3295628" y="230475"/>
            <a:ext cx="4919100" cy="35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600"/>
              <a:t>Adulteration of Milk </a:t>
            </a:r>
          </a:p>
        </p:txBody>
      </p:sp>
      <p:cxnSp>
        <p:nvCxnSpPr>
          <p:cNvPr id="92" name="Shape 92"/>
          <p:cNvCxnSpPr/>
          <p:nvPr/>
        </p:nvCxnSpPr>
        <p:spPr>
          <a:xfrm flipH="1">
            <a:off x="3716700" y="1074075"/>
            <a:ext cx="65100" cy="5520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09600" y="1072575"/>
            <a:ext cx="10972800" cy="47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b="0" lang="en-US" sz="2800"/>
              <a:t>Fehling’s Test: presence of reducing sugar</a:t>
            </a:r>
          </a:p>
          <a:p>
            <a:pPr indent="0"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b="0" lang="en-US" sz="2800"/>
              <a:t>Benedict’s Test: presence of reducing sugar concentration</a:t>
            </a:r>
          </a:p>
          <a:p>
            <a:pPr indent="0"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b="0" lang="en-US" sz="2800"/>
              <a:t>Barfoed’s Test: presence of reducing sugars (will have a thin film at the bottom of the test tube to indicate reducing monosaccharides)</a:t>
            </a:r>
          </a:p>
          <a:p>
            <a:pPr indent="0"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b="0" lang="en-US" sz="2800"/>
              <a:t>Iodine Test: presence of polysaccharides </a:t>
            </a:r>
          </a:p>
          <a:p>
            <a:pPr indent="0"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•"/>
            </a:pPr>
            <a:r>
              <a:rPr b="0" lang="en-US" sz="2800"/>
              <a:t>Bial’s Test: presence of pentoses and hexoses </a:t>
            </a: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8" name="Shape 98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Lab 1: Carbohydrates</a:t>
            </a: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737600" y="6356351"/>
            <a:ext cx="2844800" cy="366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rainbow-test-tubes.jp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6575" y="4069149"/>
            <a:ext cx="3126849" cy="19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19025" y="738100"/>
            <a:ext cx="4935300" cy="523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Items Tested: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Rice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Quinoa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Coconut oil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Lentils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Green Tea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Pb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Ab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Hemp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Plant protein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Chia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-US" sz="2400"/>
              <a:t> Seitan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07" name="Shape 107"/>
          <p:cNvSpPr txBox="1"/>
          <p:nvPr>
            <p:ph idx="3" type="body"/>
          </p:nvPr>
        </p:nvSpPr>
        <p:spPr>
          <a:xfrm>
            <a:off x="3454400" y="150254"/>
            <a:ext cx="62049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400"/>
              <a:t>Lab 1: Carbohydrates</a:t>
            </a:r>
          </a:p>
        </p:txBody>
      </p:sp>
      <p:pic>
        <p:nvPicPr>
          <p:cNvPr descr="Unknown.jpe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650" y="1643299"/>
            <a:ext cx="3192075" cy="219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mond-butter-vs-peanut-butter.jpg"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750" y="3895900"/>
            <a:ext cx="3198288" cy="23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Schools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